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jpeg"/><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jpeg"/><Relationship Id="rId10" Type="http://schemas.openxmlformats.org/officeDocument/2006/relationships/image" Target="../media/image1.jpeg"/><Relationship Id="rId4" Type="http://schemas.openxmlformats.org/officeDocument/2006/relationships/image" Target="../media/image6.jpeg"/><Relationship Id="rId9" Type="http://schemas.openxmlformats.org/officeDocument/2006/relationships/image" Target="../media/image9.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s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Content Placeholder 2"/>
          <p:cNvSpPr>
            <a:spLocks noGrp="1"/>
          </p:cNvSpPr>
          <p:nvPr>
            <p:ph sz="half" idx="1"/>
          </p:nvPr>
        </p:nvSpPr>
        <p:spPr>
          <a:xfrm>
            <a:off x="467544" y="1196752"/>
            <a:ext cx="8208912" cy="44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979505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se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4" name="Content Placeholder 2"/>
          <p:cNvSpPr>
            <a:spLocks noGrp="1"/>
          </p:cNvSpPr>
          <p:nvPr>
            <p:ph sz="half" idx="1"/>
          </p:nvPr>
        </p:nvSpPr>
        <p:spPr>
          <a:xfrm>
            <a:off x="467544" y="1196752"/>
            <a:ext cx="4028256" cy="44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5" name="Content Placeholder 2"/>
          <p:cNvSpPr>
            <a:spLocks noGrp="1"/>
          </p:cNvSpPr>
          <p:nvPr>
            <p:ph sz="half" idx="10"/>
          </p:nvPr>
        </p:nvSpPr>
        <p:spPr>
          <a:xfrm>
            <a:off x="4572000" y="1196752"/>
            <a:ext cx="4028256" cy="44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Tree>
    <p:extLst>
      <p:ext uri="{BB962C8B-B14F-4D97-AF65-F5344CB8AC3E}">
        <p14:creationId xmlns:p14="http://schemas.microsoft.com/office/powerpoint/2010/main" val="2184268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use acknowledgements">
    <p:spTree>
      <p:nvGrpSpPr>
        <p:cNvPr id="1" name=""/>
        <p:cNvGrpSpPr/>
        <p:nvPr/>
      </p:nvGrpSpPr>
      <p:grpSpPr>
        <a:xfrm>
          <a:off x="0" y="0"/>
          <a:ext cx="0" cy="0"/>
          <a:chOff x="0" y="0"/>
          <a:chExt cx="0" cy="0"/>
        </a:xfrm>
      </p:grpSpPr>
      <p:pic>
        <p:nvPicPr>
          <p:cNvPr id="5" name="Picture 4" descr="Durham logo.JPG"/>
          <p:cNvPicPr>
            <a:picLocks noChangeAspect="1"/>
          </p:cNvPicPr>
          <p:nvPr userDrawn="1"/>
        </p:nvPicPr>
        <p:blipFill>
          <a:blip r:embed="rId3" cstate="print"/>
          <a:stretch>
            <a:fillRect/>
          </a:stretch>
        </p:blipFill>
        <p:spPr>
          <a:xfrm>
            <a:off x="2843808" y="6093296"/>
            <a:ext cx="864096" cy="374985"/>
          </a:xfrm>
          <a:prstGeom prst="rect">
            <a:avLst/>
          </a:prstGeom>
        </p:spPr>
      </p:pic>
      <p:pic>
        <p:nvPicPr>
          <p:cNvPr id="6" name="Picture 5" descr="Teesidecolour.jpg"/>
          <p:cNvPicPr>
            <a:picLocks noChangeAspect="1"/>
          </p:cNvPicPr>
          <p:nvPr userDrawn="1"/>
        </p:nvPicPr>
        <p:blipFill>
          <a:blip r:embed="rId4" cstate="print"/>
          <a:stretch>
            <a:fillRect/>
          </a:stretch>
        </p:blipFill>
        <p:spPr>
          <a:xfrm>
            <a:off x="7524328" y="6021288"/>
            <a:ext cx="1008112" cy="503345"/>
          </a:xfrm>
          <a:prstGeom prst="rect">
            <a:avLst/>
          </a:prstGeom>
        </p:spPr>
      </p:pic>
      <p:pic>
        <p:nvPicPr>
          <p:cNvPr id="7" name="Picture 6" descr="UKCRC_4C copy.JPG"/>
          <p:cNvPicPr>
            <a:picLocks noChangeAspect="1"/>
          </p:cNvPicPr>
          <p:nvPr userDrawn="1"/>
        </p:nvPicPr>
        <p:blipFill>
          <a:blip r:embed="rId5" cstate="print"/>
          <a:stretch>
            <a:fillRect/>
          </a:stretch>
        </p:blipFill>
        <p:spPr>
          <a:xfrm>
            <a:off x="755576" y="5013176"/>
            <a:ext cx="1440160" cy="943834"/>
          </a:xfrm>
          <a:prstGeom prst="rect">
            <a:avLst/>
          </a:prstGeom>
        </p:spPr>
      </p:pic>
      <p:sp>
        <p:nvSpPr>
          <p:cNvPr id="16386" name="Rectangle 2"/>
          <p:cNvSpPr>
            <a:spLocks noChangeArrowheads="1"/>
          </p:cNvSpPr>
          <p:nvPr userDrawn="1"/>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solidFill>
                <a:prstClr val="black"/>
              </a:solidFill>
            </a:endParaRPr>
          </a:p>
        </p:txBody>
      </p:sp>
      <p:graphicFrame>
        <p:nvGraphicFramePr>
          <p:cNvPr id="16385" name="Object 1"/>
          <p:cNvGraphicFramePr>
            <a:graphicFrameLocks noChangeAspect="1"/>
          </p:cNvGraphicFramePr>
          <p:nvPr/>
        </p:nvGraphicFramePr>
        <p:xfrm>
          <a:off x="6372200" y="6021288"/>
          <a:ext cx="1080120" cy="520648"/>
        </p:xfrm>
        <a:graphic>
          <a:graphicData uri="http://schemas.openxmlformats.org/presentationml/2006/ole">
            <mc:AlternateContent xmlns:mc="http://schemas.openxmlformats.org/markup-compatibility/2006">
              <mc:Choice xmlns:v="urn:schemas-microsoft-com:vml" Requires="v">
                <p:oleObj spid="_x0000_s1032" r:id="rId6" imgW="1724266" imgH="828791" progId="">
                  <p:embed/>
                </p:oleObj>
              </mc:Choice>
              <mc:Fallback>
                <p:oleObj r:id="rId6" imgW="1724266" imgH="828791"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2200" y="6021288"/>
                        <a:ext cx="1080120" cy="5206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388" name="Picture 4"/>
          <p:cNvPicPr>
            <a:picLocks noChangeAspect="1" noChangeArrowheads="1"/>
          </p:cNvPicPr>
          <p:nvPr userDrawn="1"/>
        </p:nvPicPr>
        <p:blipFill>
          <a:blip r:embed="rId8" cstate="print"/>
          <a:srcRect/>
          <a:stretch>
            <a:fillRect/>
          </a:stretch>
        </p:blipFill>
        <p:spPr bwMode="auto">
          <a:xfrm>
            <a:off x="4860032" y="6093296"/>
            <a:ext cx="1403648" cy="365046"/>
          </a:xfrm>
          <a:prstGeom prst="rect">
            <a:avLst/>
          </a:prstGeom>
          <a:noFill/>
        </p:spPr>
      </p:pic>
      <p:pic>
        <p:nvPicPr>
          <p:cNvPr id="16389" name="Picture 5" descr="C:\Users\nbw9\AppData\Local\Microsoft\Windows\Temporary Internet Files\Content.IE5\55UFUS28\7971[1].jpg"/>
          <p:cNvPicPr>
            <a:picLocks noChangeAspect="1" noChangeArrowheads="1"/>
          </p:cNvPicPr>
          <p:nvPr userDrawn="1"/>
        </p:nvPicPr>
        <p:blipFill>
          <a:blip r:embed="rId9" cstate="print"/>
          <a:srcRect/>
          <a:stretch>
            <a:fillRect/>
          </a:stretch>
        </p:blipFill>
        <p:spPr bwMode="auto">
          <a:xfrm>
            <a:off x="3779912" y="6165304"/>
            <a:ext cx="1031024" cy="362921"/>
          </a:xfrm>
          <a:prstGeom prst="rect">
            <a:avLst/>
          </a:prstGeom>
          <a:noFill/>
        </p:spPr>
      </p:pic>
      <p:sp>
        <p:nvSpPr>
          <p:cNvPr id="11" name="TextBox 10"/>
          <p:cNvSpPr txBox="1"/>
          <p:nvPr userDrawn="1"/>
        </p:nvSpPr>
        <p:spPr>
          <a:xfrm>
            <a:off x="395536" y="404665"/>
            <a:ext cx="8136904" cy="1200329"/>
          </a:xfrm>
          <a:prstGeom prst="rect">
            <a:avLst/>
          </a:prstGeom>
          <a:noFill/>
        </p:spPr>
        <p:txBody>
          <a:bodyPr wrap="square" rtlCol="0">
            <a:spAutoFit/>
          </a:bodyPr>
          <a:lstStyle/>
          <a:p>
            <a:pPr algn="ctr"/>
            <a:r>
              <a:rPr lang="en-US" sz="3600" b="1" dirty="0">
                <a:solidFill>
                  <a:prstClr val="black"/>
                </a:solidFill>
              </a:rPr>
              <a:t>Acknowledgements</a:t>
            </a:r>
          </a:p>
          <a:p>
            <a:pPr algn="ctr"/>
            <a:endParaRPr lang="en-GB" sz="3600" b="1" dirty="0">
              <a:solidFill>
                <a:prstClr val="black"/>
              </a:solidFill>
            </a:endParaRPr>
          </a:p>
        </p:txBody>
      </p:sp>
      <p:sp>
        <p:nvSpPr>
          <p:cNvPr id="10" name="Content Placeholder 2"/>
          <p:cNvSpPr>
            <a:spLocks noGrp="1"/>
          </p:cNvSpPr>
          <p:nvPr>
            <p:ph sz="half" idx="1"/>
          </p:nvPr>
        </p:nvSpPr>
        <p:spPr>
          <a:xfrm>
            <a:off x="467544" y="1988840"/>
            <a:ext cx="8208912" cy="24482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12" name="TextBox 11"/>
          <p:cNvSpPr txBox="1"/>
          <p:nvPr userDrawn="1"/>
        </p:nvSpPr>
        <p:spPr>
          <a:xfrm>
            <a:off x="2411760" y="5085184"/>
            <a:ext cx="6048672" cy="507831"/>
          </a:xfrm>
          <a:prstGeom prst="rect">
            <a:avLst/>
          </a:prstGeom>
          <a:noFill/>
        </p:spPr>
        <p:txBody>
          <a:bodyPr wrap="square" rtlCol="0">
            <a:spAutoFit/>
          </a:bodyPr>
          <a:lstStyle/>
          <a:p>
            <a:r>
              <a:rPr lang="en-GB" sz="900" dirty="0">
                <a:solidFill>
                  <a:prstClr val="black"/>
                </a:solidFill>
              </a:rPr>
              <a:t>The work was undertaken by Fuse, a UKCRC Public Health Research: Centre of Excellence.  Funding from the British Heart Foundation, Cancer Research UK, Economic and Social Research council, Medical Research Council, and the National Institute for Health Research, under the auspices of the UK Clinical Research Collaboration, is greatly acknowledged.</a:t>
            </a:r>
          </a:p>
        </p:txBody>
      </p:sp>
      <p:sp>
        <p:nvSpPr>
          <p:cNvPr id="13" name="TextBox 12"/>
          <p:cNvSpPr txBox="1"/>
          <p:nvPr userDrawn="1"/>
        </p:nvSpPr>
        <p:spPr>
          <a:xfrm>
            <a:off x="2411760" y="5589240"/>
            <a:ext cx="6120680" cy="230832"/>
          </a:xfrm>
          <a:prstGeom prst="rect">
            <a:avLst/>
          </a:prstGeom>
          <a:noFill/>
        </p:spPr>
        <p:txBody>
          <a:bodyPr wrap="square" rtlCol="0">
            <a:spAutoFit/>
          </a:bodyPr>
          <a:lstStyle/>
          <a:p>
            <a:r>
              <a:rPr lang="en-GB" sz="900" dirty="0">
                <a:solidFill>
                  <a:prstClr val="black"/>
                </a:solidFill>
              </a:rPr>
              <a:t>Opinions expressed in this presentation do not necessarily represent those of the funders.</a:t>
            </a:r>
          </a:p>
        </p:txBody>
      </p:sp>
      <p:pic>
        <p:nvPicPr>
          <p:cNvPr id="14" name="Picture 13" descr="FUSE_SWIRL_FEB_09.jpg"/>
          <p:cNvPicPr>
            <a:picLocks noChangeAspect="1"/>
          </p:cNvPicPr>
          <p:nvPr userDrawn="1"/>
        </p:nvPicPr>
        <p:blipFill>
          <a:blip r:embed="rId10" cstate="print"/>
          <a:stretch>
            <a:fillRect/>
          </a:stretch>
        </p:blipFill>
        <p:spPr>
          <a:xfrm>
            <a:off x="2771800" y="1052736"/>
            <a:ext cx="3531010" cy="720080"/>
          </a:xfrm>
          <a:prstGeom prst="rect">
            <a:avLst/>
          </a:prstGeom>
        </p:spPr>
      </p:pic>
    </p:spTree>
    <p:extLst>
      <p:ext uri="{BB962C8B-B14F-4D97-AF65-F5344CB8AC3E}">
        <p14:creationId xmlns:p14="http://schemas.microsoft.com/office/powerpoint/2010/main" val="725150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34E0A4D9-24A7-4648-BE6E-7DE0FB09F4E8}" type="datetimeFigureOut">
              <a:rPr lang="en-GB">
                <a:solidFill>
                  <a:prstClr val="black"/>
                </a:solidFill>
              </a:rPr>
              <a:pPr/>
              <a:t>10/01/2017</a:t>
            </a:fld>
            <a:endParaRPr lang="en-GB">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0E664D2-AC88-445D-B979-76EBA0500D68}" type="slidenum">
              <a:rPr lang="en-GB">
                <a:solidFill>
                  <a:prstClr val="black"/>
                </a:solidFill>
              </a:rPr>
              <a:pPr/>
              <a:t>‹#›</a:t>
            </a:fld>
            <a:endParaRPr lang="en-GB">
              <a:solidFill>
                <a:prstClr val="black"/>
              </a:solidFill>
            </a:endParaRPr>
          </a:p>
        </p:txBody>
      </p:sp>
    </p:spTree>
    <p:extLst>
      <p:ext uri="{BB962C8B-B14F-4D97-AF65-F5344CB8AC3E}">
        <p14:creationId xmlns:p14="http://schemas.microsoft.com/office/powerpoint/2010/main" val="533644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0609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67544" y="1196752"/>
            <a:ext cx="8229600" cy="4536504"/>
          </a:xfrm>
          <a:prstGeom prst="rect">
            <a:avLst/>
          </a:prstGeom>
        </p:spPr>
        <p:txBody>
          <a:bodyPr vert="horz" lIns="91440" tIns="45720" rIns="91440" bIns="45720" rtlCol="0">
            <a:normAutofit/>
          </a:bodyPr>
          <a:lstStyle/>
          <a:p>
            <a:pPr lvl="0"/>
            <a:endParaRPr lang="en-GB" dirty="0"/>
          </a:p>
        </p:txBody>
      </p:sp>
      <p:pic>
        <p:nvPicPr>
          <p:cNvPr id="7" name="Picture 6" descr="FUSE_SWIRL_FEB_09.jpg"/>
          <p:cNvPicPr>
            <a:picLocks noChangeAspect="1"/>
          </p:cNvPicPr>
          <p:nvPr/>
        </p:nvPicPr>
        <p:blipFill>
          <a:blip r:embed="rId6" cstate="print"/>
          <a:stretch>
            <a:fillRect/>
          </a:stretch>
        </p:blipFill>
        <p:spPr>
          <a:xfrm>
            <a:off x="720000" y="6096000"/>
            <a:ext cx="2124000" cy="433148"/>
          </a:xfrm>
          <a:prstGeom prst="rect">
            <a:avLst/>
          </a:prstGeom>
        </p:spPr>
      </p:pic>
      <p:pic>
        <p:nvPicPr>
          <p:cNvPr id="18434" name="Picture 2" descr="S:\Obesity\Projects\PHE Northern Health Equity Research Network\Logos\for_print_tuoslogo_cmyk_hi.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516216" y="5945161"/>
            <a:ext cx="1728192" cy="6901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S:\Obesity\Projects\PHE Northern Health Equity Research Network\Logos\lilac_from_banner.png"/>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3779912" y="5930177"/>
            <a:ext cx="1440160" cy="720080"/>
          </a:xfrm>
          <a:prstGeom prst="rect">
            <a:avLst/>
          </a:prstGeom>
          <a:noFill/>
          <a:ln>
            <a:noFill/>
          </a:ln>
        </p:spPr>
      </p:pic>
    </p:spTree>
    <p:extLst>
      <p:ext uri="{BB962C8B-B14F-4D97-AF65-F5344CB8AC3E}">
        <p14:creationId xmlns:p14="http://schemas.microsoft.com/office/powerpoint/2010/main" val="3525899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914400" rtl="0" eaLnBrk="1" latinLnBrk="0" hangingPunct="1">
        <a:spcBef>
          <a:spcPct val="0"/>
        </a:spcBef>
        <a:buNone/>
        <a:defRPr sz="3600" b="1" kern="1200">
          <a:solidFill>
            <a:schemeClr val="tx1"/>
          </a:solidFill>
          <a:latin typeface="+mj-lt"/>
          <a:ea typeface="+mj-ea"/>
          <a:cs typeface="+mj-cs"/>
        </a:defRPr>
      </a:lvl1pPr>
    </p:titleStyle>
    <p:bodyStyle>
      <a:lvl1pPr marL="0" indent="0" algn="l" defTabSz="914400" rtl="0" eaLnBrk="1" latinLnBrk="0" hangingPunct="1">
        <a:spcBef>
          <a:spcPct val="20000"/>
        </a:spcBef>
        <a:buClr>
          <a:srgbClr val="6E92A8"/>
        </a:buClr>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EE293A"/>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6E2C6A"/>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FF5800"/>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FEC83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7797552" cy="1584176"/>
          </a:xfrm>
        </p:spPr>
        <p:txBody>
          <a:bodyPr>
            <a:noAutofit/>
          </a:bodyPr>
          <a:lstStyle/>
          <a:p>
            <a:r>
              <a:rPr lang="en-GB" sz="4800" dirty="0"/>
              <a:t>Equal North: </a:t>
            </a:r>
            <a:r>
              <a:rPr lang="en-GB" sz="3200" dirty="0">
                <a:latin typeface="calibri"/>
              </a:rPr>
              <a:t>how can we reduce health inequalities in the North? </a:t>
            </a:r>
            <a:endParaRPr lang="en-GB" sz="4800" dirty="0"/>
          </a:p>
        </p:txBody>
      </p:sp>
      <p:sp>
        <p:nvSpPr>
          <p:cNvPr id="3" name="Subtitle 2"/>
          <p:cNvSpPr>
            <a:spLocks noGrp="1"/>
          </p:cNvSpPr>
          <p:nvPr>
            <p:ph sz="half" idx="1"/>
          </p:nvPr>
        </p:nvSpPr>
        <p:spPr>
          <a:xfrm>
            <a:off x="899592" y="4961221"/>
            <a:ext cx="4176464" cy="864096"/>
          </a:xfrm>
        </p:spPr>
        <p:txBody>
          <a:bodyPr>
            <a:normAutofit/>
          </a:bodyPr>
          <a:lstStyle/>
          <a:p>
            <a:pPr algn="l"/>
            <a:r>
              <a:rPr lang="en-GB" sz="2000" b="1" dirty="0"/>
              <a:t>Professor Clare </a:t>
            </a:r>
            <a:r>
              <a:rPr lang="en-GB" sz="2000" b="1" dirty="0" smtClean="0"/>
              <a:t>Bambra</a:t>
            </a:r>
          </a:p>
          <a:p>
            <a:pPr algn="l"/>
            <a:r>
              <a:rPr lang="en-GB" sz="2000" b="1" i="1" dirty="0" smtClean="0"/>
              <a:t>on </a:t>
            </a:r>
            <a:r>
              <a:rPr lang="en-GB" sz="2000" b="1" i="1" dirty="0"/>
              <a:t>behalf of the Equal North </a:t>
            </a:r>
            <a:r>
              <a:rPr lang="en-GB" sz="2000" b="1" i="1" dirty="0" smtClean="0"/>
              <a:t>team</a:t>
            </a:r>
            <a:endParaRPr lang="en-GB" sz="2000" b="1" i="1" dirty="0"/>
          </a:p>
        </p:txBody>
      </p:sp>
      <p:pic>
        <p:nvPicPr>
          <p:cNvPr id="17415" name="Picture 7" descr="F:\Research\Books\Health Divides\Figures and Tables\Health Divides Colour JPEG\Figure 1_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2204864"/>
            <a:ext cx="2261657" cy="2736304"/>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S:\Obesity\Projects\PHE Northern Health Equity Research Network\Logos\FuseHI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2297686"/>
            <a:ext cx="3744416" cy="2550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77906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Equal North: Research and Policy Network</a:t>
            </a:r>
            <a:endParaRPr lang="en-GB" dirty="0"/>
          </a:p>
        </p:txBody>
      </p:sp>
      <p:sp>
        <p:nvSpPr>
          <p:cNvPr id="4" name="Content Placeholder 3"/>
          <p:cNvSpPr>
            <a:spLocks noGrp="1"/>
          </p:cNvSpPr>
          <p:nvPr>
            <p:ph sz="half" idx="1"/>
          </p:nvPr>
        </p:nvSpPr>
        <p:spPr/>
        <p:txBody>
          <a:bodyPr>
            <a:normAutofit fontScale="85000" lnSpcReduction="20000"/>
          </a:bodyPr>
          <a:lstStyle/>
          <a:p>
            <a:r>
              <a:rPr lang="en-GB" sz="3800" dirty="0" smtClean="0"/>
              <a:t>Help PHE take forward </a:t>
            </a:r>
            <a:r>
              <a:rPr lang="en-GB" sz="3800" i="1" dirty="0" smtClean="0"/>
              <a:t>Due North </a:t>
            </a:r>
            <a:r>
              <a:rPr lang="en-GB" sz="3800" dirty="0" smtClean="0"/>
              <a:t>by: </a:t>
            </a:r>
          </a:p>
          <a:p>
            <a:endParaRPr lang="en-GB" sz="3800" dirty="0"/>
          </a:p>
          <a:p>
            <a:r>
              <a:rPr lang="en-GB" sz="3800" dirty="0" smtClean="0"/>
              <a:t>(1) Strengthening public health research in the North</a:t>
            </a:r>
          </a:p>
          <a:p>
            <a:endParaRPr lang="en-GB" sz="3800" dirty="0" smtClean="0"/>
          </a:p>
          <a:p>
            <a:r>
              <a:rPr lang="en-GB" sz="3800" dirty="0" smtClean="0"/>
              <a:t>(2) Enhancing the links between research and practice</a:t>
            </a:r>
          </a:p>
          <a:p>
            <a:endParaRPr lang="en-GB" sz="3800" dirty="0"/>
          </a:p>
          <a:p>
            <a:endParaRPr lang="en-GB" sz="3800" dirty="0" smtClean="0"/>
          </a:p>
          <a:p>
            <a:endParaRPr lang="en-GB" sz="3800" dirty="0" smtClean="0"/>
          </a:p>
          <a:p>
            <a:endParaRPr lang="en-GB" dirty="0" smtClean="0"/>
          </a:p>
        </p:txBody>
      </p:sp>
      <p:pic>
        <p:nvPicPr>
          <p:cNvPr id="6" name="Picture 1" descr="DN.tiff"/>
          <p:cNvPicPr>
            <a:picLocks noGrp="1" noChangeAspect="1"/>
          </p:cNvPicPr>
          <p:nvPr>
            <p:ph sz="half" idx="10"/>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2492896"/>
            <a:ext cx="1944934" cy="276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1196752"/>
            <a:ext cx="1728192" cy="1103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3236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Equal North</a:t>
            </a:r>
            <a:endParaRPr lang="en-GB" dirty="0"/>
          </a:p>
        </p:txBody>
      </p:sp>
      <p:sp>
        <p:nvSpPr>
          <p:cNvPr id="3" name="Content Placeholder 2"/>
          <p:cNvSpPr>
            <a:spLocks noGrp="1"/>
          </p:cNvSpPr>
          <p:nvPr>
            <p:ph sz="half" idx="1"/>
          </p:nvPr>
        </p:nvSpPr>
        <p:spPr/>
        <p:txBody>
          <a:bodyPr>
            <a:noAutofit/>
          </a:bodyPr>
          <a:lstStyle/>
          <a:p>
            <a:pPr marL="457200" indent="-457200">
              <a:buFont typeface="Arial" panose="020B0604020202020204" pitchFamily="34" charset="0"/>
              <a:buChar char="•"/>
            </a:pPr>
            <a:r>
              <a:rPr lang="en-GB" sz="2000" dirty="0" smtClean="0"/>
              <a:t>To set up a Northern Research </a:t>
            </a:r>
            <a:r>
              <a:rPr lang="en-GB" sz="2000" dirty="0"/>
              <a:t>Network of academics, policy and practice </a:t>
            </a:r>
            <a:r>
              <a:rPr lang="en-GB" sz="2000" dirty="0" smtClean="0"/>
              <a:t>members</a:t>
            </a:r>
          </a:p>
          <a:p>
            <a:pPr marL="457200" indent="-457200">
              <a:buFont typeface="Arial" panose="020B0604020202020204" pitchFamily="34" charset="0"/>
              <a:buChar char="•"/>
            </a:pPr>
            <a:r>
              <a:rPr lang="en-GB" sz="2000" dirty="0" smtClean="0"/>
              <a:t>To map the skills and interests of members related to health and social inequalities research and practice Northern England. </a:t>
            </a:r>
          </a:p>
          <a:p>
            <a:pPr marL="457200" indent="-457200">
              <a:buFont typeface="Arial" panose="020B0604020202020204" pitchFamily="34" charset="0"/>
              <a:buChar char="•"/>
            </a:pPr>
            <a:r>
              <a:rPr lang="en-GB" sz="2000" dirty="0" smtClean="0"/>
              <a:t>To deliver Network meetings across the North – in NE, NW and Y&amp;H.</a:t>
            </a:r>
          </a:p>
          <a:p>
            <a:pPr marL="457200" indent="-457200">
              <a:buFont typeface="Arial" panose="020B0604020202020204" pitchFamily="34" charset="0"/>
              <a:buChar char="•"/>
            </a:pPr>
            <a:r>
              <a:rPr lang="en-GB" sz="2000" dirty="0" smtClean="0"/>
              <a:t>To identify the priorities </a:t>
            </a:r>
            <a:r>
              <a:rPr lang="en-GB" sz="2000" dirty="0"/>
              <a:t>for future research and </a:t>
            </a:r>
            <a:r>
              <a:rPr lang="en-GB" sz="2000" dirty="0" smtClean="0"/>
              <a:t>public </a:t>
            </a:r>
            <a:r>
              <a:rPr lang="en-GB" sz="2000" dirty="0"/>
              <a:t>health action to address health </a:t>
            </a:r>
            <a:r>
              <a:rPr lang="en-GB" sz="2000" dirty="0" smtClean="0"/>
              <a:t>inequalities in the North via interviews and a </a:t>
            </a:r>
            <a:r>
              <a:rPr lang="en-GB" sz="2000" dirty="0"/>
              <a:t>Delphi </a:t>
            </a:r>
            <a:r>
              <a:rPr lang="en-GB" sz="2000" dirty="0" smtClean="0"/>
              <a:t>exercise</a:t>
            </a:r>
            <a:endParaRPr lang="en-GB" sz="2000" dirty="0"/>
          </a:p>
          <a:p>
            <a:pPr marL="457200" indent="-457200">
              <a:buFont typeface="Arial" panose="020B0604020202020204" pitchFamily="34" charset="0"/>
              <a:buChar char="•"/>
            </a:pPr>
            <a:r>
              <a:rPr lang="en-GB" sz="2000" dirty="0" smtClean="0"/>
              <a:t>To </a:t>
            </a:r>
            <a:r>
              <a:rPr lang="en-GB" sz="2000" dirty="0"/>
              <a:t>develop a multicentre Northern research consortium bid </a:t>
            </a:r>
            <a:r>
              <a:rPr lang="en-GB" sz="2000" dirty="0" smtClean="0"/>
              <a:t>focused </a:t>
            </a:r>
            <a:r>
              <a:rPr lang="en-GB" sz="2000" dirty="0"/>
              <a:t>on reducing inequity in the North.</a:t>
            </a:r>
          </a:p>
        </p:txBody>
      </p:sp>
    </p:spTree>
    <p:extLst>
      <p:ext uri="{BB962C8B-B14F-4D97-AF65-F5344CB8AC3E}">
        <p14:creationId xmlns:p14="http://schemas.microsoft.com/office/powerpoint/2010/main" val="2382552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Today’s Agenda</a:t>
            </a:r>
            <a:endParaRPr lang="en-GB"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662665934"/>
              </p:ext>
            </p:extLst>
          </p:nvPr>
        </p:nvGraphicFramePr>
        <p:xfrm>
          <a:off x="1544302" y="1155942"/>
          <a:ext cx="6055397" cy="4553547"/>
        </p:xfrm>
        <a:graphic>
          <a:graphicData uri="http://schemas.openxmlformats.org/drawingml/2006/table">
            <a:tbl>
              <a:tblPr firstRow="1" firstCol="1" bandRow="1">
                <a:tableStyleId>{7DF18680-E054-41AD-8BC1-D1AEF772440D}</a:tableStyleId>
              </a:tblPr>
              <a:tblGrid>
                <a:gridCol w="517952"/>
                <a:gridCol w="5537445"/>
              </a:tblGrid>
              <a:tr h="243095">
                <a:tc>
                  <a:txBody>
                    <a:bodyPr/>
                    <a:lstStyle/>
                    <a:p>
                      <a:pPr marL="1270" indent="-6350">
                        <a:lnSpc>
                          <a:spcPct val="107000"/>
                        </a:lnSpc>
                        <a:spcAft>
                          <a:spcPts val="0"/>
                        </a:spcAft>
                      </a:pPr>
                      <a:r>
                        <a:rPr lang="en-GB" sz="1200" dirty="0">
                          <a:effectLst/>
                        </a:rPr>
                        <a:t>10.00 </a:t>
                      </a:r>
                      <a:endPar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5966" marR="70241" marT="32372" marB="0"/>
                </a:tc>
                <a:tc>
                  <a:txBody>
                    <a:bodyPr/>
                    <a:lstStyle/>
                    <a:p>
                      <a:pPr marL="6350" indent="-6350">
                        <a:lnSpc>
                          <a:spcPct val="107000"/>
                        </a:lnSpc>
                        <a:spcAft>
                          <a:spcPts val="0"/>
                        </a:spcAft>
                      </a:pPr>
                      <a:r>
                        <a:rPr lang="en-GB" sz="1200">
                          <a:effectLst/>
                        </a:rPr>
                        <a:t>Registration and tea/coffee </a:t>
                      </a:r>
                      <a:endParaRPr lang="en-GB"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5966" marR="70241" marT="32372" marB="0"/>
                </a:tc>
              </a:tr>
              <a:tr h="973603">
                <a:tc>
                  <a:txBody>
                    <a:bodyPr/>
                    <a:lstStyle/>
                    <a:p>
                      <a:pPr marL="1270" indent="-6350">
                        <a:lnSpc>
                          <a:spcPct val="107000"/>
                        </a:lnSpc>
                        <a:spcAft>
                          <a:spcPts val="0"/>
                        </a:spcAft>
                      </a:pPr>
                      <a:r>
                        <a:rPr lang="en-GB" sz="1200" dirty="0">
                          <a:effectLst/>
                        </a:rPr>
                        <a:t>10.30 </a:t>
                      </a:r>
                    </a:p>
                    <a:p>
                      <a:pPr marL="1270" indent="-6350">
                        <a:lnSpc>
                          <a:spcPct val="107000"/>
                        </a:lnSpc>
                        <a:spcAft>
                          <a:spcPts val="0"/>
                        </a:spcAft>
                      </a:pPr>
                      <a:r>
                        <a:rPr lang="en-GB" sz="1200" dirty="0">
                          <a:effectLst/>
                        </a:rPr>
                        <a:t> </a:t>
                      </a:r>
                    </a:p>
                    <a:p>
                      <a:pPr marL="1270" indent="-6350">
                        <a:lnSpc>
                          <a:spcPct val="107000"/>
                        </a:lnSpc>
                        <a:spcAft>
                          <a:spcPts val="0"/>
                        </a:spcAft>
                      </a:pPr>
                      <a:r>
                        <a:rPr lang="en-GB" sz="1200" dirty="0">
                          <a:effectLst/>
                        </a:rPr>
                        <a:t> </a:t>
                      </a:r>
                    </a:p>
                    <a:p>
                      <a:pPr marL="1270" indent="-6350">
                        <a:lnSpc>
                          <a:spcPct val="107000"/>
                        </a:lnSpc>
                        <a:spcAft>
                          <a:spcPts val="0"/>
                        </a:spcAft>
                      </a:pPr>
                      <a:r>
                        <a:rPr lang="en-GB" sz="1200" dirty="0">
                          <a:effectLst/>
                        </a:rPr>
                        <a:t>10.45 </a:t>
                      </a:r>
                      <a:endPar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5966" marR="70241" marT="32372" marB="0"/>
                </a:tc>
                <a:tc>
                  <a:txBody>
                    <a:bodyPr/>
                    <a:lstStyle/>
                    <a:p>
                      <a:pPr marL="6350" indent="-6350">
                        <a:lnSpc>
                          <a:spcPct val="107000"/>
                        </a:lnSpc>
                        <a:spcAft>
                          <a:spcPts val="0"/>
                        </a:spcAft>
                      </a:pPr>
                      <a:r>
                        <a:rPr lang="en-GB" sz="1200" b="1" dirty="0">
                          <a:effectLst/>
                        </a:rPr>
                        <a:t>Introduction and overview </a:t>
                      </a:r>
                    </a:p>
                    <a:p>
                      <a:pPr marL="6350" indent="-6350">
                        <a:lnSpc>
                          <a:spcPct val="107000"/>
                        </a:lnSpc>
                        <a:spcAft>
                          <a:spcPts val="0"/>
                        </a:spcAft>
                        <a:tabLst>
                          <a:tab pos="1372235" algn="ctr"/>
                          <a:tab pos="1829435" algn="ctr"/>
                          <a:tab pos="2286635" algn="ctr"/>
                        </a:tabLst>
                      </a:pPr>
                      <a:r>
                        <a:rPr lang="en-GB" sz="1200" dirty="0">
                          <a:effectLst/>
                        </a:rPr>
                        <a:t>Clare </a:t>
                      </a:r>
                      <a:r>
                        <a:rPr lang="en-GB" sz="1200" dirty="0" err="1">
                          <a:effectLst/>
                        </a:rPr>
                        <a:t>Bambra</a:t>
                      </a:r>
                      <a:r>
                        <a:rPr lang="en-GB" sz="1200" dirty="0">
                          <a:effectLst/>
                        </a:rPr>
                        <a:t>  	 	 	 </a:t>
                      </a:r>
                    </a:p>
                    <a:p>
                      <a:pPr marL="6350" indent="-6350">
                        <a:lnSpc>
                          <a:spcPct val="107000"/>
                        </a:lnSpc>
                        <a:spcAft>
                          <a:spcPts val="0"/>
                        </a:spcAft>
                      </a:pPr>
                      <a:r>
                        <a:rPr lang="en-GB" sz="1200" dirty="0">
                          <a:effectLst/>
                        </a:rPr>
                        <a:t> </a:t>
                      </a:r>
                    </a:p>
                    <a:p>
                      <a:pPr marL="6350" indent="-6350">
                        <a:lnSpc>
                          <a:spcPct val="107000"/>
                        </a:lnSpc>
                        <a:spcAft>
                          <a:spcPts val="0"/>
                        </a:spcAft>
                      </a:pPr>
                      <a:r>
                        <a:rPr lang="en-GB" sz="1200" dirty="0">
                          <a:effectLst/>
                        </a:rPr>
                        <a:t>Keynote presentations introductions </a:t>
                      </a:r>
                    </a:p>
                    <a:p>
                      <a:pPr marL="6350" indent="-6350">
                        <a:lnSpc>
                          <a:spcPct val="107000"/>
                        </a:lnSpc>
                        <a:spcAft>
                          <a:spcPts val="0"/>
                        </a:spcAft>
                      </a:pPr>
                      <a:r>
                        <a:rPr lang="en-GB" sz="1200" dirty="0">
                          <a:effectLst/>
                        </a:rPr>
                        <a:t>Chair: Clare </a:t>
                      </a:r>
                      <a:r>
                        <a:rPr lang="en-GB" sz="1200" dirty="0" err="1">
                          <a:effectLst/>
                        </a:rPr>
                        <a:t>Bambra</a:t>
                      </a:r>
                      <a:r>
                        <a:rPr lang="en-GB" sz="1200" dirty="0">
                          <a:effectLst/>
                        </a:rPr>
                        <a:t> </a:t>
                      </a:r>
                      <a:endPar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5966" marR="70241" marT="32372" marB="0"/>
                </a:tc>
              </a:tr>
              <a:tr h="440992">
                <a:tc>
                  <a:txBody>
                    <a:bodyPr/>
                    <a:lstStyle/>
                    <a:p>
                      <a:pPr marL="1270" indent="-6350">
                        <a:lnSpc>
                          <a:spcPct val="107000"/>
                        </a:lnSpc>
                        <a:spcAft>
                          <a:spcPts val="0"/>
                        </a:spcAft>
                      </a:pPr>
                      <a:r>
                        <a:rPr lang="en-GB" sz="1200">
                          <a:effectLst/>
                        </a:rPr>
                        <a:t>10.45 </a:t>
                      </a:r>
                      <a:endParaRPr lang="en-GB"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5966" marR="70241" marT="32372" marB="0"/>
                </a:tc>
                <a:tc>
                  <a:txBody>
                    <a:bodyPr/>
                    <a:lstStyle/>
                    <a:p>
                      <a:pPr marL="6350" marR="142240" indent="-6350">
                        <a:lnSpc>
                          <a:spcPct val="107000"/>
                        </a:lnSpc>
                        <a:spcAft>
                          <a:spcPts val="0"/>
                        </a:spcAft>
                      </a:pPr>
                      <a:r>
                        <a:rPr lang="en-GB" sz="1200" b="1" dirty="0">
                          <a:effectLst/>
                        </a:rPr>
                        <a:t>Margaret Whitehead</a:t>
                      </a:r>
                      <a:r>
                        <a:rPr lang="en-GB" sz="1200" dirty="0">
                          <a:effectLst/>
                        </a:rPr>
                        <a:t>, WH Duncan Professor of Public Health, University of Liverpool The Due North Report </a:t>
                      </a:r>
                      <a:endPar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5966" marR="70241" marT="32372" marB="0"/>
                </a:tc>
              </a:tr>
              <a:tr h="431220">
                <a:tc>
                  <a:txBody>
                    <a:bodyPr/>
                    <a:lstStyle/>
                    <a:p>
                      <a:pPr marL="1270" indent="-6350">
                        <a:lnSpc>
                          <a:spcPct val="107000"/>
                        </a:lnSpc>
                        <a:spcAft>
                          <a:spcPts val="0"/>
                        </a:spcAft>
                      </a:pPr>
                      <a:r>
                        <a:rPr lang="en-GB" sz="1200">
                          <a:effectLst/>
                        </a:rPr>
                        <a:t>11.15 </a:t>
                      </a:r>
                      <a:endParaRPr lang="en-GB"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5966" marR="70241" marT="32372" marB="0"/>
                </a:tc>
                <a:tc>
                  <a:txBody>
                    <a:bodyPr/>
                    <a:lstStyle/>
                    <a:p>
                      <a:pPr marL="6350" marR="580390" indent="-6350">
                        <a:lnSpc>
                          <a:spcPct val="107000"/>
                        </a:lnSpc>
                        <a:spcAft>
                          <a:spcPts val="0"/>
                        </a:spcAft>
                      </a:pPr>
                      <a:r>
                        <a:rPr lang="en-GB" sz="1200" b="1" dirty="0">
                          <a:effectLst/>
                        </a:rPr>
                        <a:t>Paul Johnstone</a:t>
                      </a:r>
                      <a:r>
                        <a:rPr lang="en-GB" sz="1200" dirty="0">
                          <a:effectLst/>
                        </a:rPr>
                        <a:t>, Regional Director, North of England, Public Health England Public Health England and the Due North Agenda </a:t>
                      </a:r>
                      <a:endPar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5966" marR="70241" marT="32372" marB="0"/>
                </a:tc>
              </a:tr>
              <a:tr h="437327">
                <a:tc>
                  <a:txBody>
                    <a:bodyPr/>
                    <a:lstStyle/>
                    <a:p>
                      <a:pPr marL="1270" indent="-6350">
                        <a:lnSpc>
                          <a:spcPct val="107000"/>
                        </a:lnSpc>
                        <a:spcAft>
                          <a:spcPts val="0"/>
                        </a:spcAft>
                      </a:pPr>
                      <a:r>
                        <a:rPr lang="en-GB" sz="1200">
                          <a:effectLst/>
                        </a:rPr>
                        <a:t>11.45 </a:t>
                      </a:r>
                      <a:endParaRPr lang="en-GB"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5966" marR="70241" marT="32372" marB="0"/>
                </a:tc>
                <a:tc>
                  <a:txBody>
                    <a:bodyPr/>
                    <a:lstStyle/>
                    <a:p>
                      <a:pPr marL="6350" marR="1695450" indent="-6350">
                        <a:lnSpc>
                          <a:spcPct val="107000"/>
                        </a:lnSpc>
                        <a:spcAft>
                          <a:spcPts val="0"/>
                        </a:spcAft>
                      </a:pPr>
                      <a:r>
                        <a:rPr lang="en-GB" sz="1200" b="1" dirty="0">
                          <a:effectLst/>
                        </a:rPr>
                        <a:t>Peter Kelly, </a:t>
                      </a:r>
                      <a:r>
                        <a:rPr lang="en-GB" sz="1200" dirty="0">
                          <a:effectLst/>
                        </a:rPr>
                        <a:t>Director of Public Health England North East Health inequalities, devolution and the North East </a:t>
                      </a:r>
                      <a:endPar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5966" marR="70241" marT="32372" marB="0"/>
                </a:tc>
              </a:tr>
              <a:tr h="252257">
                <a:tc>
                  <a:txBody>
                    <a:bodyPr/>
                    <a:lstStyle/>
                    <a:p>
                      <a:pPr marL="1270" indent="-6350">
                        <a:lnSpc>
                          <a:spcPct val="107000"/>
                        </a:lnSpc>
                        <a:spcAft>
                          <a:spcPts val="0"/>
                        </a:spcAft>
                      </a:pPr>
                      <a:r>
                        <a:rPr lang="en-GB" sz="1200">
                          <a:effectLst/>
                        </a:rPr>
                        <a:t>12.15 </a:t>
                      </a:r>
                      <a:endParaRPr lang="en-GB"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5966" marR="70241" marT="32372" marB="0"/>
                </a:tc>
                <a:tc>
                  <a:txBody>
                    <a:bodyPr/>
                    <a:lstStyle/>
                    <a:p>
                      <a:pPr marL="6350" indent="-6350">
                        <a:lnSpc>
                          <a:spcPct val="107000"/>
                        </a:lnSpc>
                        <a:spcAft>
                          <a:spcPts val="0"/>
                        </a:spcAft>
                      </a:pPr>
                      <a:r>
                        <a:rPr lang="en-GB" sz="1200" b="1" dirty="0">
                          <a:effectLst/>
                        </a:rPr>
                        <a:t>Lunch </a:t>
                      </a:r>
                      <a:r>
                        <a:rPr lang="en-GB" sz="1200" dirty="0">
                          <a:effectLst/>
                        </a:rPr>
                        <a:t>and networking </a:t>
                      </a:r>
                      <a:endPar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5966" marR="70241" marT="32372" marB="0"/>
                </a:tc>
              </a:tr>
              <a:tr h="265084">
                <a:tc>
                  <a:txBody>
                    <a:bodyPr/>
                    <a:lstStyle/>
                    <a:p>
                      <a:pPr marL="1270" indent="-6350">
                        <a:lnSpc>
                          <a:spcPct val="107000"/>
                        </a:lnSpc>
                        <a:spcAft>
                          <a:spcPts val="0"/>
                        </a:spcAft>
                      </a:pPr>
                      <a:r>
                        <a:rPr lang="en-GB" sz="1200">
                          <a:effectLst/>
                        </a:rPr>
                        <a:t>13.30 </a:t>
                      </a:r>
                      <a:endParaRPr lang="en-GB"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5966" marR="70241" marT="32372" marB="0"/>
                </a:tc>
                <a:tc>
                  <a:txBody>
                    <a:bodyPr/>
                    <a:lstStyle/>
                    <a:p>
                      <a:pPr marL="6350" indent="-6350">
                        <a:lnSpc>
                          <a:spcPct val="107000"/>
                        </a:lnSpc>
                        <a:spcAft>
                          <a:spcPts val="0"/>
                        </a:spcAft>
                      </a:pPr>
                      <a:r>
                        <a:rPr lang="en-GB" sz="1200" b="1" dirty="0">
                          <a:effectLst/>
                        </a:rPr>
                        <a:t>Workshops</a:t>
                      </a:r>
                      <a:r>
                        <a:rPr lang="en-GB" sz="1200" dirty="0">
                          <a:effectLst/>
                        </a:rPr>
                        <a:t>: Priority areas for health inequalities in the North </a:t>
                      </a:r>
                      <a:endPar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5966" marR="70241" marT="32372" marB="0"/>
                </a:tc>
              </a:tr>
              <a:tr h="259587">
                <a:tc>
                  <a:txBody>
                    <a:bodyPr/>
                    <a:lstStyle/>
                    <a:p>
                      <a:pPr marL="1270" indent="-6350">
                        <a:lnSpc>
                          <a:spcPct val="107000"/>
                        </a:lnSpc>
                        <a:spcAft>
                          <a:spcPts val="0"/>
                        </a:spcAft>
                      </a:pPr>
                      <a:r>
                        <a:rPr lang="en-GB" sz="1200">
                          <a:effectLst/>
                        </a:rPr>
                        <a:t>14.30 </a:t>
                      </a:r>
                      <a:endParaRPr lang="en-GB"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5966" marR="70241" marT="32372" marB="0"/>
                </a:tc>
                <a:tc>
                  <a:txBody>
                    <a:bodyPr/>
                    <a:lstStyle/>
                    <a:p>
                      <a:pPr marL="6350" indent="-6350">
                        <a:lnSpc>
                          <a:spcPct val="107000"/>
                        </a:lnSpc>
                        <a:spcAft>
                          <a:spcPts val="0"/>
                        </a:spcAft>
                      </a:pPr>
                      <a:r>
                        <a:rPr lang="en-GB" sz="1200" dirty="0">
                          <a:effectLst/>
                        </a:rPr>
                        <a:t>Tea/coffee </a:t>
                      </a:r>
                      <a:endPar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5966" marR="70241" marT="32372" marB="0"/>
                </a:tc>
              </a:tr>
              <a:tr h="785357">
                <a:tc>
                  <a:txBody>
                    <a:bodyPr/>
                    <a:lstStyle/>
                    <a:p>
                      <a:pPr marL="1270" indent="-6350">
                        <a:lnSpc>
                          <a:spcPct val="107000"/>
                        </a:lnSpc>
                        <a:spcAft>
                          <a:spcPts val="0"/>
                        </a:spcAft>
                      </a:pPr>
                      <a:r>
                        <a:rPr lang="en-GB" sz="1200">
                          <a:effectLst/>
                        </a:rPr>
                        <a:t>15.00 </a:t>
                      </a:r>
                      <a:endParaRPr lang="en-GB"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5966" marR="70241" marT="32372" marB="0"/>
                </a:tc>
                <a:tc>
                  <a:txBody>
                    <a:bodyPr/>
                    <a:lstStyle/>
                    <a:p>
                      <a:pPr marL="6350" indent="-6350">
                        <a:lnSpc>
                          <a:spcPct val="107000"/>
                        </a:lnSpc>
                        <a:spcAft>
                          <a:spcPts val="0"/>
                        </a:spcAft>
                        <a:tabLst>
                          <a:tab pos="1372235" algn="ctr"/>
                          <a:tab pos="1829435" algn="ctr"/>
                          <a:tab pos="2286635" algn="ctr"/>
                          <a:tab pos="2743835" algn="ctr"/>
                          <a:tab pos="3201035" algn="ctr"/>
                        </a:tabLst>
                      </a:pPr>
                      <a:r>
                        <a:rPr lang="en-GB" sz="1200" b="1" dirty="0">
                          <a:effectLst/>
                        </a:rPr>
                        <a:t>Panel discussion </a:t>
                      </a:r>
                      <a:r>
                        <a:rPr lang="en-GB" sz="1200" dirty="0">
                          <a:effectLst/>
                        </a:rPr>
                        <a:t>	 	 	 	 	 </a:t>
                      </a:r>
                    </a:p>
                    <a:p>
                      <a:pPr marL="6350" indent="-6350">
                        <a:lnSpc>
                          <a:spcPct val="107000"/>
                        </a:lnSpc>
                        <a:spcAft>
                          <a:spcPts val="0"/>
                        </a:spcAft>
                      </a:pPr>
                      <a:r>
                        <a:rPr lang="en-GB" sz="1200" dirty="0">
                          <a:effectLst/>
                        </a:rPr>
                        <a:t>Chair: Eileen Kaner </a:t>
                      </a:r>
                    </a:p>
                    <a:p>
                      <a:pPr marL="6350" indent="-6350">
                        <a:lnSpc>
                          <a:spcPct val="107000"/>
                        </a:lnSpc>
                        <a:spcAft>
                          <a:spcPts val="0"/>
                        </a:spcAft>
                      </a:pPr>
                      <a:r>
                        <a:rPr lang="en-GB" sz="1200" dirty="0">
                          <a:effectLst/>
                        </a:rPr>
                        <a:t>Panel Members: Clare </a:t>
                      </a:r>
                      <a:r>
                        <a:rPr lang="en-GB" sz="1200" dirty="0" err="1">
                          <a:effectLst/>
                        </a:rPr>
                        <a:t>Bambra</a:t>
                      </a:r>
                      <a:r>
                        <a:rPr lang="en-GB" sz="1200" dirty="0">
                          <a:effectLst/>
                        </a:rPr>
                        <a:t>, Jane Hartley, Margaret Whitehead, Paul Johnstone, Peter Kelly, Mark </a:t>
                      </a:r>
                      <a:r>
                        <a:rPr lang="en-GB" sz="1200" dirty="0" err="1">
                          <a:effectLst/>
                        </a:rPr>
                        <a:t>Shucksmith</a:t>
                      </a:r>
                      <a:r>
                        <a:rPr lang="en-GB" sz="1200" dirty="0">
                          <a:effectLst/>
                        </a:rPr>
                        <a:t>, </a:t>
                      </a:r>
                      <a:r>
                        <a:rPr lang="en-GB" sz="1200" dirty="0" err="1">
                          <a:effectLst/>
                        </a:rPr>
                        <a:t>Sohail</a:t>
                      </a:r>
                      <a:r>
                        <a:rPr lang="en-GB" sz="1200" dirty="0">
                          <a:effectLst/>
                        </a:rPr>
                        <a:t> Bhatti </a:t>
                      </a:r>
                      <a:endPar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5966" marR="70241" marT="32372" marB="0"/>
                </a:tc>
              </a:tr>
              <a:tr h="408865">
                <a:tc>
                  <a:txBody>
                    <a:bodyPr/>
                    <a:lstStyle/>
                    <a:p>
                      <a:pPr marL="1270" indent="-6350">
                        <a:lnSpc>
                          <a:spcPct val="107000"/>
                        </a:lnSpc>
                        <a:spcAft>
                          <a:spcPts val="0"/>
                        </a:spcAft>
                      </a:pPr>
                      <a:r>
                        <a:rPr lang="en-GB" sz="1200">
                          <a:effectLst/>
                        </a:rPr>
                        <a:t>15.30 </a:t>
                      </a:r>
                      <a:endParaRPr lang="en-GB"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5966" marR="70241" marT="32372" marB="0"/>
                </a:tc>
                <a:tc>
                  <a:txBody>
                    <a:bodyPr/>
                    <a:lstStyle/>
                    <a:p>
                      <a:pPr marL="6350" indent="-6350">
                        <a:lnSpc>
                          <a:spcPct val="107000"/>
                        </a:lnSpc>
                        <a:spcAft>
                          <a:spcPts val="0"/>
                        </a:spcAft>
                      </a:pPr>
                      <a:r>
                        <a:rPr lang="en-GB" sz="1200" b="1" dirty="0">
                          <a:effectLst/>
                        </a:rPr>
                        <a:t>Meeting close </a:t>
                      </a:r>
                    </a:p>
                    <a:p>
                      <a:pPr marL="6350" indent="-6350">
                        <a:lnSpc>
                          <a:spcPct val="107000"/>
                        </a:lnSpc>
                        <a:spcAft>
                          <a:spcPts val="0"/>
                        </a:spcAft>
                      </a:pPr>
                      <a:r>
                        <a:rPr lang="en-GB" sz="1200" dirty="0" smtClean="0">
                          <a:effectLst/>
                        </a:rPr>
                        <a:t>Eileen</a:t>
                      </a:r>
                      <a:r>
                        <a:rPr lang="en-GB" sz="1200" baseline="0" dirty="0" smtClean="0">
                          <a:effectLst/>
                        </a:rPr>
                        <a:t> Kaner</a:t>
                      </a:r>
                      <a:endPar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5966" marR="70241" marT="32372" marB="0"/>
                </a:tc>
              </a:tr>
            </a:tbl>
          </a:graphicData>
        </a:graphic>
      </p:graphicFrame>
    </p:spTree>
    <p:extLst>
      <p:ext uri="{BB962C8B-B14F-4D97-AF65-F5344CB8AC3E}">
        <p14:creationId xmlns:p14="http://schemas.microsoft.com/office/powerpoint/2010/main" val="1621992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Social Games and Identity in the HE workplace</a:t>
            </a:r>
            <a:endParaRPr lang="en-GB" dirty="0"/>
          </a:p>
        </p:txBody>
      </p:sp>
      <p:sp>
        <p:nvSpPr>
          <p:cNvPr id="5" name="Content Placeholder 4"/>
          <p:cNvSpPr>
            <a:spLocks noGrp="1"/>
          </p:cNvSpPr>
          <p:nvPr>
            <p:ph sz="half" idx="10"/>
          </p:nvPr>
        </p:nvSpPr>
        <p:spPr>
          <a:xfrm>
            <a:off x="4572000" y="2060848"/>
            <a:ext cx="4028256" cy="3633267"/>
          </a:xfrm>
        </p:spPr>
        <p:txBody>
          <a:bodyPr>
            <a:normAutofit/>
          </a:bodyPr>
          <a:lstStyle/>
          <a:p>
            <a:r>
              <a:rPr lang="en-US" dirty="0" smtClean="0"/>
              <a:t>It </a:t>
            </a:r>
            <a:r>
              <a:rPr lang="en-US" dirty="0"/>
              <a:t>offers an insight into how people try to adapt and fit in at work by looking at how value is attached to certain identities through the lens of class and gender. </a:t>
            </a:r>
            <a:endParaRPr lang="en-GB" dirty="0"/>
          </a:p>
        </p:txBody>
      </p:sp>
      <p:pic>
        <p:nvPicPr>
          <p:cNvPr id="9" name="Content Placeholder 8"/>
          <p:cNvPicPr>
            <a:picLocks noGrp="1"/>
          </p:cNvPicPr>
          <p:nvPr>
            <p:ph sz="half" idx="1"/>
          </p:nvPr>
        </p:nvPicPr>
        <p:blipFill>
          <a:blip r:embed="rId2"/>
          <a:stretch>
            <a:fillRect/>
          </a:stretch>
        </p:blipFill>
        <p:spPr>
          <a:xfrm>
            <a:off x="957910" y="1196752"/>
            <a:ext cx="3254050" cy="4497611"/>
          </a:xfrm>
          <a:prstGeom prst="rect">
            <a:avLst/>
          </a:prstGeom>
        </p:spPr>
      </p:pic>
    </p:spTree>
    <p:extLst>
      <p:ext uri="{BB962C8B-B14F-4D97-AF65-F5344CB8AC3E}">
        <p14:creationId xmlns:p14="http://schemas.microsoft.com/office/powerpoint/2010/main" val="3753571338"/>
      </p:ext>
    </p:extLst>
  </p:cSld>
  <p:clrMapOvr>
    <a:masterClrMapping/>
  </p:clrMapOvr>
</p:sld>
</file>

<file path=ppt/theme/theme1.xml><?xml version="1.0" encoding="utf-8"?>
<a:theme xmlns:a="http://schemas.openxmlformats.org/drawingml/2006/main" name="Fuse content master layout">
  <a:themeElements>
    <a:clrScheme name="Fuse theme colours">
      <a:dk1>
        <a:sysClr val="windowText" lastClr="000000"/>
      </a:dk1>
      <a:lt1>
        <a:sysClr val="window" lastClr="FFFFFF"/>
      </a:lt1>
      <a:dk2>
        <a:srgbClr val="000000"/>
      </a:dk2>
      <a:lt2>
        <a:srgbClr val="FFFFFF"/>
      </a:lt2>
      <a:accent1>
        <a:srgbClr val="EE293A"/>
      </a:accent1>
      <a:accent2>
        <a:srgbClr val="6E2C6A"/>
      </a:accent2>
      <a:accent3>
        <a:srgbClr val="FF5800"/>
      </a:accent3>
      <a:accent4>
        <a:srgbClr val="FEC830"/>
      </a:accent4>
      <a:accent5>
        <a:srgbClr val="6E92A8"/>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289</Words>
  <Application>Microsoft Office PowerPoint</Application>
  <PresentationFormat>On-screen Show (4:3)</PresentationFormat>
  <Paragraphs>50</Paragraphs>
  <Slides>5</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0</vt:i4>
      </vt:variant>
      <vt:variant>
        <vt:lpstr>Slide Titles</vt:lpstr>
      </vt:variant>
      <vt:variant>
        <vt:i4>5</vt:i4>
      </vt:variant>
    </vt:vector>
  </HeadingPairs>
  <TitlesOfParts>
    <vt:vector size="9" baseType="lpstr">
      <vt:lpstr>Arial</vt:lpstr>
      <vt:lpstr>Calibri</vt:lpstr>
      <vt:lpstr>Calibri</vt:lpstr>
      <vt:lpstr>Fuse content master layout</vt:lpstr>
      <vt:lpstr>Equal North: how can we reduce health inequalities in the North? </vt:lpstr>
      <vt:lpstr>Equal North: Research and Policy Network</vt:lpstr>
      <vt:lpstr>Equal North</vt:lpstr>
      <vt:lpstr>Today’s Agenda</vt:lpstr>
      <vt:lpstr>Social Games and Identity in the HE workplace</vt:lpstr>
    </vt:vector>
  </TitlesOfParts>
  <Company>Durham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Equal North: how can we reduce health inequalities in the North?</dc:title>
  <dc:creator>BAMBRA C.L.</dc:creator>
  <cp:lastModifiedBy>Terry Lisle</cp:lastModifiedBy>
  <cp:revision>5</cp:revision>
  <dcterms:created xsi:type="dcterms:W3CDTF">2017-01-10T10:51:25Z</dcterms:created>
  <dcterms:modified xsi:type="dcterms:W3CDTF">2017-01-10T15:48:30Z</dcterms:modified>
</cp:coreProperties>
</file>